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321" r:id="rId3"/>
    <p:sldId id="257" r:id="rId4"/>
    <p:sldId id="284" r:id="rId5"/>
    <p:sldId id="322" r:id="rId6"/>
    <p:sldId id="319" r:id="rId7"/>
    <p:sldId id="320" r:id="rId8"/>
    <p:sldId id="324" r:id="rId9"/>
    <p:sldId id="283" r:id="rId10"/>
    <p:sldId id="260" r:id="rId11"/>
    <p:sldId id="296" r:id="rId12"/>
    <p:sldId id="261" r:id="rId13"/>
    <p:sldId id="297" r:id="rId14"/>
    <p:sldId id="326" r:id="rId15"/>
    <p:sldId id="298" r:id="rId16"/>
    <p:sldId id="299" r:id="rId17"/>
    <p:sldId id="305" r:id="rId18"/>
    <p:sldId id="265" r:id="rId19"/>
    <p:sldId id="267" r:id="rId20"/>
    <p:sldId id="268" r:id="rId21"/>
    <p:sldId id="300" r:id="rId22"/>
    <p:sldId id="269" r:id="rId23"/>
    <p:sldId id="307" r:id="rId24"/>
    <p:sldId id="271" r:id="rId25"/>
    <p:sldId id="311" r:id="rId26"/>
    <p:sldId id="27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1" autoAdjust="0"/>
  </p:normalViewPr>
  <p:slideViewPr>
    <p:cSldViewPr>
      <p:cViewPr varScale="1">
        <p:scale>
          <a:sx n="97" d="100"/>
          <a:sy n="97" d="100"/>
        </p:scale>
        <p:origin x="804"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F4AC1E-5068-498D-B0BC-B0D586FDC200}" type="datetimeFigureOut">
              <a:rPr lang="en-US" smtClean="0"/>
              <a:t>2/18/2016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BB461B-6809-4F39-8761-088C8957F67D}"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0B69B9-E338-4072-9269-FF93BE30257C}" type="datetimeFigureOut">
              <a:rPr lang="en-CA" smtClean="0"/>
              <a:pPr/>
              <a:t>2016-02-18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D5B1D6-1189-4CFE-951E-2481758CCB4E}"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FBD5B1D6-1189-4CFE-951E-2481758CCB4E}" type="slidenum">
              <a:rPr lang="en-CA" smtClean="0"/>
              <a:pPr/>
              <a:t>3</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a state of confusion because you do not understand something.</a:t>
            </a:r>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Wonder = to be curious to know something </a:t>
            </a:r>
          </a:p>
          <a:p>
            <a:endParaRPr lang="en-CA" dirty="0"/>
          </a:p>
        </p:txBody>
      </p:sp>
      <p:sp>
        <p:nvSpPr>
          <p:cNvPr id="4" name="Slide Number Placeholder 3"/>
          <p:cNvSpPr>
            <a:spLocks noGrp="1"/>
          </p:cNvSpPr>
          <p:nvPr>
            <p:ph type="sldNum" sz="quarter" idx="10"/>
          </p:nvPr>
        </p:nvSpPr>
        <p:spPr/>
        <p:txBody>
          <a:bodyPr/>
          <a:lstStyle/>
          <a:p>
            <a:fld id="{FBD5B1D6-1189-4CFE-951E-2481758CCB4E}"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815A0-7537-4ABB-A4D8-DA703F90C205}" type="datetimeFigureOut">
              <a:rPr lang="en-CA" smtClean="0"/>
              <a:pPr/>
              <a:t>2016-02-18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5D997C-668D-454A-AEC5-0314C10D59AB}"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815A0-7537-4ABB-A4D8-DA703F90C205}" type="datetimeFigureOut">
              <a:rPr lang="en-CA" smtClean="0"/>
              <a:pPr/>
              <a:t>2016-02-18</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D997C-668D-454A-AEC5-0314C10D59AB}"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4664"/>
            <a:ext cx="9144000" cy="1470025"/>
          </a:xfrm>
        </p:spPr>
        <p:txBody>
          <a:bodyPr>
            <a:normAutofit fontScale="90000"/>
          </a:bodyPr>
          <a:lstStyle/>
          <a:p>
            <a:r>
              <a:rPr lang="en-AU" sz="3600" b="1" cap="all" dirty="0" smtClean="0"/>
              <a:t/>
            </a:r>
            <a:br>
              <a:rPr lang="en-AU" sz="3600" b="1" cap="all" dirty="0" smtClean="0"/>
            </a:br>
            <a:r>
              <a:rPr lang="en-CA" dirty="0" smtClean="0"/>
              <a:t>Curiosity-Based Knowing </a:t>
            </a:r>
            <a:r>
              <a:rPr lang="en-CA" dirty="0"/>
              <a:t>in </a:t>
            </a:r>
            <a:r>
              <a:rPr lang="en-CA" dirty="0" smtClean="0"/>
              <a:t>Developing </a:t>
            </a:r>
            <a:r>
              <a:rPr lang="en-CA" dirty="0"/>
              <a:t>an </a:t>
            </a:r>
            <a:r>
              <a:rPr lang="en-CA" dirty="0" smtClean="0"/>
              <a:t>Inquiry Stance </a:t>
            </a:r>
            <a:r>
              <a:rPr lang="en-CA" dirty="0"/>
              <a:t>in T</a:t>
            </a:r>
            <a:r>
              <a:rPr lang="en-CA" dirty="0" smtClean="0"/>
              <a:t>eaching Mathematics</a:t>
            </a:r>
            <a:r>
              <a:rPr lang="en-CA" dirty="0"/>
              <a:t/>
            </a:r>
            <a:br>
              <a:rPr lang="en-CA" dirty="0"/>
            </a:br>
            <a:endParaRPr lang="en-CA" dirty="0"/>
          </a:p>
        </p:txBody>
      </p:sp>
      <p:sp>
        <p:nvSpPr>
          <p:cNvPr id="3" name="Subtitle 2"/>
          <p:cNvSpPr>
            <a:spLocks noGrp="1"/>
          </p:cNvSpPr>
          <p:nvPr>
            <p:ph type="subTitle" idx="1"/>
          </p:nvPr>
        </p:nvSpPr>
        <p:spPr>
          <a:xfrm>
            <a:off x="1403648" y="3068960"/>
            <a:ext cx="6400800" cy="1752600"/>
          </a:xfrm>
        </p:spPr>
        <p:txBody>
          <a:bodyPr/>
          <a:lstStyle/>
          <a:p>
            <a:r>
              <a:rPr lang="en-AU" dirty="0"/>
              <a:t>Olive Chapman</a:t>
            </a:r>
            <a:endParaRPr lang="en-CA" dirty="0"/>
          </a:p>
          <a:p>
            <a:r>
              <a:rPr lang="en-AU" dirty="0"/>
              <a:t>University of </a:t>
            </a:r>
            <a:r>
              <a:rPr lang="en-AU" dirty="0" smtClean="0"/>
              <a:t>Calgary</a:t>
            </a:r>
          </a:p>
          <a:p>
            <a:r>
              <a:rPr lang="en-AU" dirty="0" smtClean="0"/>
              <a:t>Canada</a:t>
            </a:r>
            <a:endParaRPr lang="en-CA" dirty="0"/>
          </a:p>
          <a:p>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404664"/>
          </a:xfrm>
        </p:spPr>
        <p:txBody>
          <a:bodyPr>
            <a:normAutofit fontScale="90000"/>
          </a:bodyPr>
          <a:lstStyle/>
          <a:p>
            <a:endParaRPr lang="en-CA" dirty="0"/>
          </a:p>
        </p:txBody>
      </p:sp>
      <p:sp>
        <p:nvSpPr>
          <p:cNvPr id="3" name="Content Placeholder 2"/>
          <p:cNvSpPr>
            <a:spLocks noGrp="1"/>
          </p:cNvSpPr>
          <p:nvPr>
            <p:ph idx="1"/>
          </p:nvPr>
        </p:nvSpPr>
        <p:spPr>
          <a:xfrm>
            <a:off x="0" y="476672"/>
            <a:ext cx="9144000" cy="6381328"/>
          </a:xfrm>
        </p:spPr>
        <p:txBody>
          <a:bodyPr>
            <a:normAutofit/>
          </a:bodyPr>
          <a:lstStyle/>
          <a:p>
            <a:endParaRPr lang="en-US" b="1" dirty="0" smtClean="0"/>
          </a:p>
          <a:p>
            <a:r>
              <a:rPr lang="en-CA" dirty="0"/>
              <a:t>Curiosity: Piaget defined as "the urge to explain the unexpected.” Other sources: an urge to know more; a desire to know; interest leading to inquiry. </a:t>
            </a:r>
            <a:endParaRPr lang="en-CA" dirty="0" smtClean="0"/>
          </a:p>
          <a:p>
            <a:pPr marL="0" indent="0">
              <a:buNone/>
            </a:pPr>
            <a:endParaRPr lang="en-CA" dirty="0"/>
          </a:p>
          <a:p>
            <a:r>
              <a:rPr lang="en-US" b="1" dirty="0" smtClean="0"/>
              <a:t>Curiosity-based knowing [CBK]:</a:t>
            </a:r>
          </a:p>
          <a:p>
            <a:pPr>
              <a:buNone/>
            </a:pPr>
            <a:r>
              <a:rPr lang="en-US" dirty="0" smtClean="0"/>
              <a:t>	Way of knowing involving </a:t>
            </a:r>
            <a:r>
              <a:rPr lang="en-US" dirty="0"/>
              <a:t>a state of curiosity</a:t>
            </a:r>
            <a:r>
              <a:rPr lang="en-US" dirty="0" smtClean="0"/>
              <a:t>/ wonderment/puzzlement </a:t>
            </a:r>
            <a:r>
              <a:rPr lang="en-US" dirty="0"/>
              <a:t>that results in action through </a:t>
            </a:r>
            <a:r>
              <a:rPr lang="en-US" dirty="0" smtClean="0"/>
              <a:t>questioning/inquiry/exploration </a:t>
            </a:r>
            <a:r>
              <a:rPr lang="en-US" dirty="0"/>
              <a:t>to resolve this state in order to </a:t>
            </a:r>
            <a:r>
              <a:rPr lang="en-US" dirty="0" smtClean="0"/>
              <a:t>learn/know </a:t>
            </a:r>
            <a:r>
              <a:rPr lang="en-US" dirty="0"/>
              <a:t>and </a:t>
            </a:r>
            <a:r>
              <a:rPr lang="en-US" dirty="0" smtClean="0"/>
              <a:t>grow/change. </a:t>
            </a:r>
          </a:p>
          <a:p>
            <a:endParaRPr lang="en-US" dirty="0" smtClean="0"/>
          </a:p>
          <a:p>
            <a:pPr>
              <a:buNone/>
            </a:pPr>
            <a:endParaRPr lang="en-US" dirty="0" smtClean="0"/>
          </a:p>
          <a:p>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CA" sz="3200" dirty="0" smtClean="0"/>
              <a:t>Research questions for current stage of project</a:t>
            </a:r>
            <a:endParaRPr lang="en-CA" sz="3200" dirty="0"/>
          </a:p>
        </p:txBody>
      </p:sp>
      <p:sp>
        <p:nvSpPr>
          <p:cNvPr id="3" name="Content Placeholder 2"/>
          <p:cNvSpPr>
            <a:spLocks noGrp="1"/>
          </p:cNvSpPr>
          <p:nvPr>
            <p:ph idx="1"/>
          </p:nvPr>
        </p:nvSpPr>
        <p:spPr>
          <a:xfrm>
            <a:off x="0" y="1124744"/>
            <a:ext cx="8964488" cy="5544616"/>
          </a:xfrm>
        </p:spPr>
        <p:txBody>
          <a:bodyPr>
            <a:normAutofit/>
          </a:bodyPr>
          <a:lstStyle/>
          <a:p>
            <a:pPr>
              <a:buNone/>
            </a:pPr>
            <a:endParaRPr lang="en-CA" dirty="0" smtClean="0"/>
          </a:p>
          <a:p>
            <a:r>
              <a:rPr lang="en-AU" dirty="0" smtClean="0"/>
              <a:t> W</a:t>
            </a:r>
            <a:r>
              <a:rPr lang="en-US" dirty="0" smtClean="0"/>
              <a:t>hat aspects of the PD supported CBK in the teachers’ learning? </a:t>
            </a:r>
          </a:p>
          <a:p>
            <a:pPr>
              <a:buNone/>
            </a:pPr>
            <a:endParaRPr lang="en-US" dirty="0" smtClean="0"/>
          </a:p>
          <a:p>
            <a:r>
              <a:rPr lang="en-US" dirty="0" smtClean="0"/>
              <a:t>How did CBK shape their thinking and teaching?</a:t>
            </a:r>
            <a:endParaRPr lang="en-CA" dirty="0" smtClean="0"/>
          </a:p>
          <a:p>
            <a:endParaRPr lang="en-US" dirty="0" smtClean="0"/>
          </a:p>
          <a:p>
            <a:endParaRPr lang="en-CA" dirty="0" smtClean="0"/>
          </a:p>
          <a:p>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dirty="0"/>
              <a:t>The </a:t>
            </a:r>
            <a:r>
              <a:rPr lang="en-US" b="1" dirty="0"/>
              <a:t>participants</a:t>
            </a:r>
            <a:r>
              <a:rPr lang="en-US" dirty="0"/>
              <a:t> were 14 grades 1 to 6 teachers from the same elementary </a:t>
            </a:r>
            <a:r>
              <a:rPr lang="en-US" dirty="0" smtClean="0"/>
              <a:t>school</a:t>
            </a:r>
          </a:p>
          <a:p>
            <a:r>
              <a:rPr lang="en-CA" dirty="0" smtClean="0"/>
              <a:t>They ranged from 3 to 20 years of teaching experience, with most being over 10 years. </a:t>
            </a: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60648"/>
          </a:xfrm>
        </p:spPr>
        <p:txBody>
          <a:bodyPr>
            <a:normAutofit fontScale="90000"/>
          </a:bodyPr>
          <a:lstStyle/>
          <a:p>
            <a:endParaRPr lang="en-CA" dirty="0"/>
          </a:p>
        </p:txBody>
      </p:sp>
      <p:sp>
        <p:nvSpPr>
          <p:cNvPr id="3" name="Content Placeholder 2"/>
          <p:cNvSpPr>
            <a:spLocks noGrp="1"/>
          </p:cNvSpPr>
          <p:nvPr>
            <p:ph idx="1"/>
          </p:nvPr>
        </p:nvSpPr>
        <p:spPr>
          <a:xfrm>
            <a:off x="0" y="0"/>
            <a:ext cx="9144000" cy="6858000"/>
          </a:xfrm>
        </p:spPr>
        <p:txBody>
          <a:bodyPr>
            <a:normAutofit lnSpcReduction="10000"/>
          </a:bodyPr>
          <a:lstStyle/>
          <a:p>
            <a:pPr marL="0" indent="0">
              <a:spcBef>
                <a:spcPts val="0"/>
              </a:spcBef>
              <a:spcAft>
                <a:spcPts val="600"/>
              </a:spcAft>
              <a:buNone/>
            </a:pPr>
            <a:endParaRPr lang="en-US" dirty="0" smtClean="0"/>
          </a:p>
          <a:p>
            <a:pPr marL="0" indent="0">
              <a:spcBef>
                <a:spcPts val="0"/>
              </a:spcBef>
              <a:spcAft>
                <a:spcPts val="1200"/>
              </a:spcAft>
              <a:buNone/>
            </a:pPr>
            <a:r>
              <a:rPr lang="en-US" dirty="0" smtClean="0"/>
              <a:t>Data collection</a:t>
            </a:r>
            <a:r>
              <a:rPr lang="en-AU" dirty="0" smtClean="0"/>
              <a:t> for the larger project focused on two aspects of PD: the way it evolved for the teachers and the way it impacted their learning and practice. This included:</a:t>
            </a:r>
          </a:p>
          <a:p>
            <a:pPr marL="0" indent="0">
              <a:spcBef>
                <a:spcPts val="0"/>
              </a:spcBef>
              <a:spcAft>
                <a:spcPts val="1800"/>
              </a:spcAft>
              <a:buNone/>
            </a:pPr>
            <a:r>
              <a:rPr lang="en-AU" dirty="0" smtClean="0"/>
              <a:t>(1) field notes and audio recording of PD sessions of their discussions of, for example, what to do and how, when and why to do it; their plans, observations and evaluation of their research lessons; and their students’ work. </a:t>
            </a:r>
          </a:p>
          <a:p>
            <a:pPr marL="0" indent="0">
              <a:spcBef>
                <a:spcPts val="0"/>
              </a:spcBef>
              <a:spcAft>
                <a:spcPts val="600"/>
              </a:spcAft>
              <a:buNone/>
            </a:pPr>
            <a:r>
              <a:rPr lang="en-AU" dirty="0" smtClean="0"/>
              <a:t>(2) Samples of teaching artefacts (e.g., research lesson plans) and participants’ notes (e.g., observations of video lessons) during the sessions. </a:t>
            </a:r>
          </a:p>
          <a:p>
            <a:pPr marL="0" indent="0">
              <a:spcBef>
                <a:spcPts val="0"/>
              </a:spcBef>
              <a:spcAft>
                <a:spcPts val="600"/>
              </a:spcAft>
              <a:buNone/>
            </a:pPr>
            <a:r>
              <a:rPr lang="en-AU" dirty="0" smtClean="0"/>
              <a:t> </a:t>
            </a:r>
            <a:endParaRPr lang="en-CA" dirty="0" smtClean="0"/>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spcBef>
                <a:spcPts val="0"/>
              </a:spcBef>
              <a:spcAft>
                <a:spcPts val="600"/>
              </a:spcAft>
              <a:buNone/>
            </a:pPr>
            <a:r>
              <a:rPr lang="en-AU" dirty="0"/>
              <a:t>(3) Several classroom observations of each teacher. </a:t>
            </a:r>
            <a:endParaRPr lang="en-AU" dirty="0" smtClean="0"/>
          </a:p>
          <a:p>
            <a:pPr marL="0" indent="0">
              <a:spcBef>
                <a:spcPts val="0"/>
              </a:spcBef>
              <a:spcAft>
                <a:spcPts val="600"/>
              </a:spcAft>
              <a:buNone/>
            </a:pPr>
            <a:endParaRPr lang="en-AU" dirty="0"/>
          </a:p>
        </p:txBody>
      </p:sp>
    </p:spTree>
    <p:extLst>
      <p:ext uri="{BB962C8B-B14F-4D97-AF65-F5344CB8AC3E}">
        <p14:creationId xmlns:p14="http://schemas.microsoft.com/office/powerpoint/2010/main" val="227835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45719"/>
          </a:xfrm>
        </p:spPr>
        <p:txBody>
          <a:bodyPr>
            <a:normAutofit fontScale="90000"/>
          </a:bodyPr>
          <a:lstStyle/>
          <a:p>
            <a:endParaRPr lang="en-CA" dirty="0"/>
          </a:p>
        </p:txBody>
      </p:sp>
      <p:sp>
        <p:nvSpPr>
          <p:cNvPr id="3" name="Content Placeholder 2"/>
          <p:cNvSpPr>
            <a:spLocks noGrp="1"/>
          </p:cNvSpPr>
          <p:nvPr>
            <p:ph idx="1"/>
          </p:nvPr>
        </p:nvSpPr>
        <p:spPr>
          <a:xfrm>
            <a:off x="0" y="0"/>
            <a:ext cx="9324528" cy="6858000"/>
          </a:xfrm>
        </p:spPr>
        <p:txBody>
          <a:bodyPr>
            <a:normAutofit/>
          </a:bodyPr>
          <a:lstStyle/>
          <a:p>
            <a:pPr marL="0" indent="0">
              <a:spcBef>
                <a:spcPts val="0"/>
              </a:spcBef>
              <a:spcAft>
                <a:spcPts val="600"/>
              </a:spcAft>
              <a:buNone/>
            </a:pPr>
            <a:r>
              <a:rPr lang="en-US" dirty="0" smtClean="0"/>
              <a:t>Data analysis included:</a:t>
            </a:r>
          </a:p>
          <a:p>
            <a:pPr marL="0" indent="0">
              <a:spcBef>
                <a:spcPts val="0"/>
              </a:spcBef>
              <a:buNone/>
            </a:pPr>
            <a:r>
              <a:rPr lang="en-US" dirty="0" smtClean="0"/>
              <a:t>Development of Codes based on the theoretical perspective of CBK and used </a:t>
            </a:r>
            <a:r>
              <a:rPr lang="en-CA" dirty="0" smtClean="0"/>
              <a:t>to identify the features of the PD that supported the teachers’ CBK and aspects of their thinking/actions during the PD and their teaching that were characteristic of CBK. </a:t>
            </a:r>
          </a:p>
          <a:p>
            <a:pPr marL="0" indent="0">
              <a:spcBef>
                <a:spcPts val="0"/>
              </a:spcBef>
              <a:buNone/>
            </a:pPr>
            <a:endParaRPr lang="en-CA" dirty="0" smtClean="0"/>
          </a:p>
          <a:p>
            <a:pPr marL="0" indent="0">
              <a:spcBef>
                <a:spcPts val="0"/>
              </a:spcBef>
              <a:buNone/>
            </a:pPr>
            <a:r>
              <a:rPr lang="en-CA" dirty="0" smtClean="0"/>
              <a:t>Themes emerging from these categories were used to draw conclusions regarding their learning of CBK and use of CBK in their learning and teaching</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r>
              <a:rPr lang="en-CA" dirty="0" smtClean="0"/>
              <a:t>Findings – Fostering CBK</a:t>
            </a:r>
            <a:endParaRPr lang="en-CA" dirty="0"/>
          </a:p>
        </p:txBody>
      </p:sp>
      <p:sp>
        <p:nvSpPr>
          <p:cNvPr id="3" name="Content Placeholder 2"/>
          <p:cNvSpPr>
            <a:spLocks noGrp="1"/>
          </p:cNvSpPr>
          <p:nvPr>
            <p:ph idx="1"/>
          </p:nvPr>
        </p:nvSpPr>
        <p:spPr>
          <a:xfrm>
            <a:off x="0" y="836712"/>
            <a:ext cx="9144000" cy="6021288"/>
          </a:xfrm>
        </p:spPr>
        <p:txBody>
          <a:bodyPr>
            <a:normAutofit/>
          </a:bodyPr>
          <a:lstStyle/>
          <a:p>
            <a:pPr>
              <a:buNone/>
            </a:pPr>
            <a:r>
              <a:rPr lang="en-US" dirty="0" smtClean="0"/>
              <a:t>2 key aspects of the PD emerged as central to the teachers’ engagement in CBK: </a:t>
            </a:r>
          </a:p>
          <a:p>
            <a:pPr>
              <a:buNone/>
            </a:pPr>
            <a:endParaRPr lang="en-CA" dirty="0" smtClean="0"/>
          </a:p>
          <a:p>
            <a:pPr>
              <a:buNone/>
            </a:pPr>
            <a:r>
              <a:rPr lang="en-CA" dirty="0" smtClean="0"/>
              <a:t>(1) Unpacking personal thinking and experience involving teaching mathematics</a:t>
            </a:r>
          </a:p>
          <a:p>
            <a:pPr>
              <a:buNone/>
            </a:pPr>
            <a:endParaRPr lang="en-CA" dirty="0" smtClean="0"/>
          </a:p>
          <a:p>
            <a:pPr>
              <a:buNone/>
            </a:pPr>
            <a:endParaRPr lang="en-CA" dirty="0" smtClean="0"/>
          </a:p>
          <a:p>
            <a:pPr>
              <a:buNone/>
            </a:pPr>
            <a:r>
              <a:rPr lang="en-CA" dirty="0" smtClean="0"/>
              <a:t>(2) Developing pedagogical models for teaching mathematics</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t>(1) Unpacking thinking/experience</a:t>
            </a:r>
            <a:endParaRPr lang="en-CA" sz="3200" dirty="0"/>
          </a:p>
        </p:txBody>
      </p:sp>
      <p:sp>
        <p:nvSpPr>
          <p:cNvPr id="3" name="Content Placeholder 2"/>
          <p:cNvSpPr>
            <a:spLocks noGrp="1"/>
          </p:cNvSpPr>
          <p:nvPr>
            <p:ph idx="1"/>
          </p:nvPr>
        </p:nvSpPr>
        <p:spPr>
          <a:xfrm>
            <a:off x="0" y="1600200"/>
            <a:ext cx="9144000" cy="5257800"/>
          </a:xfrm>
        </p:spPr>
        <p:txBody>
          <a:bodyPr>
            <a:normAutofit/>
          </a:bodyPr>
          <a:lstStyle/>
          <a:p>
            <a:pPr>
              <a:buNone/>
            </a:pPr>
            <a:r>
              <a:rPr lang="en-US" dirty="0" smtClean="0"/>
              <a:t>2 key aspects of the PD in which they engaged in CBK:</a:t>
            </a:r>
          </a:p>
          <a:p>
            <a:pPr>
              <a:buNone/>
            </a:pPr>
            <a:endParaRPr lang="en-US" dirty="0" smtClean="0"/>
          </a:p>
          <a:p>
            <a:pPr marL="571500" indent="-571500">
              <a:buAutoNum type="romanLcParenBoth"/>
            </a:pPr>
            <a:r>
              <a:rPr lang="en-US" dirty="0" smtClean="0"/>
              <a:t>To understand teaching “self”</a:t>
            </a:r>
          </a:p>
          <a:p>
            <a:pPr marL="571500" indent="-571500">
              <a:buNone/>
            </a:pPr>
            <a:endParaRPr lang="en-US" dirty="0" smtClean="0"/>
          </a:p>
          <a:p>
            <a:pPr>
              <a:buNone/>
            </a:pPr>
            <a:r>
              <a:rPr lang="en-US" dirty="0" smtClean="0"/>
              <a:t>(ii) To understand pedagogical “problems”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408"/>
            <a:ext cx="8229600" cy="864096"/>
          </a:xfrm>
        </p:spPr>
        <p:txBody>
          <a:bodyPr>
            <a:normAutofit fontScale="90000"/>
          </a:bodyPr>
          <a:lstStyle/>
          <a:p>
            <a:r>
              <a:rPr lang="en-US" dirty="0" smtClean="0"/>
              <a:t/>
            </a:r>
            <a:br>
              <a:rPr lang="en-US" dirty="0" smtClean="0"/>
            </a:br>
            <a:r>
              <a:rPr lang="en-US" dirty="0" smtClean="0"/>
              <a:t>(</a:t>
            </a:r>
            <a:r>
              <a:rPr lang="en-US" dirty="0" err="1" smtClean="0"/>
              <a:t>i</a:t>
            </a:r>
            <a:r>
              <a:rPr lang="en-US" dirty="0" smtClean="0"/>
              <a:t>) </a:t>
            </a:r>
            <a:r>
              <a:rPr lang="en-US" sz="3600" dirty="0" smtClean="0"/>
              <a:t>To understand teaching “self”</a:t>
            </a:r>
            <a:r>
              <a:rPr lang="en-US" dirty="0" smtClean="0"/>
              <a:t/>
            </a:r>
            <a:br>
              <a:rPr lang="en-US" dirty="0" smtClean="0"/>
            </a:br>
            <a:endParaRPr lang="en-CA" dirty="0"/>
          </a:p>
        </p:txBody>
      </p:sp>
      <p:sp>
        <p:nvSpPr>
          <p:cNvPr id="3" name="Content Placeholder 2"/>
          <p:cNvSpPr>
            <a:spLocks noGrp="1"/>
          </p:cNvSpPr>
          <p:nvPr>
            <p:ph idx="1"/>
          </p:nvPr>
        </p:nvSpPr>
        <p:spPr>
          <a:xfrm>
            <a:off x="0" y="548680"/>
            <a:ext cx="9144000" cy="6309320"/>
          </a:xfrm>
        </p:spPr>
        <p:txBody>
          <a:bodyPr>
            <a:normAutofit/>
          </a:bodyPr>
          <a:lstStyle/>
          <a:p>
            <a:r>
              <a:rPr lang="en-US" dirty="0" smtClean="0"/>
              <a:t>Initially, this meant sharing of thinking and </a:t>
            </a:r>
            <a:r>
              <a:rPr lang="en-US" dirty="0"/>
              <a:t>experience of what they did. </a:t>
            </a:r>
            <a:r>
              <a:rPr lang="en-US" dirty="0" smtClean="0"/>
              <a:t>[instrumental process</a:t>
            </a:r>
          </a:p>
          <a:p>
            <a:r>
              <a:rPr lang="en-US" dirty="0" smtClean="0"/>
              <a:t>They applied this to the first video of a video study.</a:t>
            </a:r>
          </a:p>
          <a:p>
            <a:r>
              <a:rPr lang="en-US" dirty="0" smtClean="0"/>
              <a:t>They </a:t>
            </a:r>
            <a:r>
              <a:rPr lang="en-US" dirty="0" smtClean="0"/>
              <a:t>had to be prompted to be curious, e.g., about what was behind their observations in relation to their teaching. </a:t>
            </a:r>
          </a:p>
          <a:p>
            <a:r>
              <a:rPr lang="en-US" dirty="0" smtClean="0"/>
              <a:t>This eventually led them to generate curiosity-based questioning of self to understanding each other’s and own thinking or experience. </a:t>
            </a:r>
          </a:p>
          <a:p>
            <a:endParaRPr lang="en-CA" dirty="0" smtClean="0"/>
          </a:p>
          <a:p>
            <a:pPr>
              <a:buNone/>
            </a:pPr>
            <a:endParaRPr lang="en-US" dirty="0" smtClean="0"/>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endParaRPr lang="en-CA" dirty="0"/>
          </a:p>
        </p:txBody>
      </p:sp>
      <p:sp>
        <p:nvSpPr>
          <p:cNvPr id="3" name="Content Placeholder 2"/>
          <p:cNvSpPr>
            <a:spLocks noGrp="1"/>
          </p:cNvSpPr>
          <p:nvPr>
            <p:ph idx="1"/>
          </p:nvPr>
        </p:nvSpPr>
        <p:spPr>
          <a:xfrm>
            <a:off x="0" y="908720"/>
            <a:ext cx="9144000" cy="5760640"/>
          </a:xfrm>
        </p:spPr>
        <p:txBody>
          <a:bodyPr/>
          <a:lstStyle/>
          <a:p>
            <a:r>
              <a:rPr lang="en-US" dirty="0"/>
              <a:t>T</a:t>
            </a:r>
            <a:r>
              <a:rPr lang="en-US" dirty="0" smtClean="0"/>
              <a:t>his type of questioning supported engagement in  CBK through dialogic inquiry, where they </a:t>
            </a:r>
            <a:r>
              <a:rPr lang="en-US" i="1" dirty="0" smtClean="0"/>
              <a:t>shared and examined their</a:t>
            </a:r>
            <a:r>
              <a:rPr lang="en-US" dirty="0" smtClean="0"/>
              <a:t> thinking or actions.</a:t>
            </a:r>
          </a:p>
          <a:p>
            <a:endParaRPr lang="en-US" dirty="0" smtClean="0"/>
          </a:p>
          <a:p>
            <a:r>
              <a:rPr lang="en-US" dirty="0" smtClean="0"/>
              <a:t>This </a:t>
            </a:r>
            <a:r>
              <a:rPr lang="en-US" dirty="0"/>
              <a:t>enabled </a:t>
            </a:r>
            <a:r>
              <a:rPr lang="en-US" dirty="0" smtClean="0"/>
              <a:t>them to </a:t>
            </a:r>
            <a:r>
              <a:rPr lang="en-US" dirty="0"/>
              <a:t>understand themselves and each other regarding how they made sense of aspects of their teaching and the changes they should pursue based on the video-lessons study.</a:t>
            </a:r>
            <a:endParaRPr lang="en-CA" dirty="0"/>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Goal</a:t>
            </a:r>
            <a:endParaRPr lang="en-CA" dirty="0"/>
          </a:p>
        </p:txBody>
      </p:sp>
      <p:sp>
        <p:nvSpPr>
          <p:cNvPr id="3" name="Content Placeholder 2"/>
          <p:cNvSpPr>
            <a:spLocks noGrp="1"/>
          </p:cNvSpPr>
          <p:nvPr>
            <p:ph idx="1"/>
          </p:nvPr>
        </p:nvSpPr>
        <p:spPr/>
        <p:txBody>
          <a:bodyPr>
            <a:normAutofit/>
          </a:bodyPr>
          <a:lstStyle/>
          <a:p>
            <a:pPr>
              <a:buNone/>
            </a:pPr>
            <a:r>
              <a:rPr lang="en-US" dirty="0" smtClean="0"/>
              <a:t>Investigation of the features of a self-directed PD initiative that supported </a:t>
            </a:r>
            <a:r>
              <a:rPr lang="en-US" i="1" dirty="0" smtClean="0"/>
              <a:t>Curiosity-Based Knowing </a:t>
            </a:r>
            <a:r>
              <a:rPr lang="en-US" dirty="0" smtClean="0"/>
              <a:t>in the mathematics teachers’ development of an inquiry stance in their learning and teaching </a:t>
            </a:r>
            <a:endParaRPr lang="en-CA" dirty="0" smtClean="0"/>
          </a:p>
          <a:p>
            <a:endParaRPr lang="en-CA" dirty="0" smtClean="0"/>
          </a:p>
          <a:p>
            <a:endParaRPr lang="en-CA" dirty="0" smtClean="0"/>
          </a:p>
          <a:p>
            <a:endParaRPr lang="en-CA" dirty="0" smtClean="0"/>
          </a:p>
          <a:p>
            <a:endParaRPr lang="en-CA" dirty="0"/>
          </a:p>
        </p:txBody>
      </p:sp>
    </p:spTree>
    <p:extLst>
      <p:ext uri="{BB962C8B-B14F-4D97-AF65-F5344CB8AC3E}">
        <p14:creationId xmlns:p14="http://schemas.microsoft.com/office/powerpoint/2010/main" val="3728703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16832"/>
          </a:xfrm>
        </p:spPr>
        <p:txBody>
          <a:bodyPr>
            <a:normAutofit fontScale="90000"/>
          </a:bodyPr>
          <a:lstStyle/>
          <a:p>
            <a:r>
              <a:rPr lang="en-US" sz="3200" dirty="0" smtClean="0"/>
              <a:t>Unpacking thinking/experiences</a:t>
            </a:r>
            <a:br>
              <a:rPr lang="en-US" sz="3200" dirty="0" smtClean="0"/>
            </a:br>
            <a:r>
              <a:rPr lang="en-US" sz="3200" dirty="0" smtClean="0"/>
              <a:t/>
            </a:r>
            <a:br>
              <a:rPr lang="en-US" sz="3200" dirty="0" smtClean="0"/>
            </a:br>
            <a:r>
              <a:rPr lang="en-US" sz="3200" dirty="0" smtClean="0">
                <a:latin typeface="Times New Roman" pitchFamily="18" charset="0"/>
                <a:cs typeface="Times New Roman" pitchFamily="18" charset="0"/>
              </a:rPr>
              <a:t>(ii) To understand pedagogical problems </a:t>
            </a:r>
            <a:br>
              <a:rPr lang="en-US" sz="3200" dirty="0" smtClean="0">
                <a:latin typeface="Times New Roman" pitchFamily="18" charset="0"/>
                <a:cs typeface="Times New Roman" pitchFamily="18" charset="0"/>
              </a:rPr>
            </a:br>
            <a:endParaRPr lang="en-CA" sz="3200" dirty="0">
              <a:latin typeface="Times New Roman" pitchFamily="18" charset="0"/>
              <a:cs typeface="Times New Roman" pitchFamily="18" charset="0"/>
            </a:endParaRPr>
          </a:p>
        </p:txBody>
      </p:sp>
      <p:sp>
        <p:nvSpPr>
          <p:cNvPr id="3" name="Content Placeholder 2"/>
          <p:cNvSpPr>
            <a:spLocks noGrp="1"/>
          </p:cNvSpPr>
          <p:nvPr>
            <p:ph idx="1"/>
          </p:nvPr>
        </p:nvSpPr>
        <p:spPr>
          <a:xfrm>
            <a:off x="0" y="1628800"/>
            <a:ext cx="9144000" cy="5229200"/>
          </a:xfrm>
        </p:spPr>
        <p:txBody>
          <a:bodyPr>
            <a:normAutofit/>
          </a:bodyPr>
          <a:lstStyle/>
          <a:p>
            <a:pPr marL="0" indent="0">
              <a:buNone/>
            </a:pPr>
            <a:endParaRPr lang="en-CA" dirty="0" smtClean="0">
              <a:latin typeface="Times New Roman" pitchFamily="18" charset="0"/>
              <a:cs typeface="Times New Roman" pitchFamily="18" charset="0"/>
            </a:endParaRPr>
          </a:p>
          <a:p>
            <a:r>
              <a:rPr lang="en-CA" dirty="0" smtClean="0">
                <a:latin typeface="Times New Roman" pitchFamily="18" charset="0"/>
                <a:cs typeface="Times New Roman" pitchFamily="18" charset="0"/>
              </a:rPr>
              <a:t>Involved trying to make sense of problematic situations of common interest and how to resolve it in the PD. </a:t>
            </a:r>
          </a:p>
          <a:p>
            <a:endParaRPr lang="en-CA" dirty="0" smtClean="0">
              <a:latin typeface="Times New Roman" pitchFamily="18" charset="0"/>
              <a:cs typeface="Times New Roman" pitchFamily="18" charset="0"/>
            </a:endParaRPr>
          </a:p>
          <a:p>
            <a:r>
              <a:rPr lang="en-CA" dirty="0" smtClean="0">
                <a:latin typeface="Times New Roman" pitchFamily="18" charset="0"/>
                <a:cs typeface="Times New Roman" pitchFamily="18" charset="0"/>
              </a:rPr>
              <a:t>Naturally led to wondering/puzzlement, resulting in curiosity-based questions of meaning of key ideas that </a:t>
            </a:r>
            <a:r>
              <a:rPr lang="en-US" dirty="0" smtClean="0">
                <a:latin typeface="Times New Roman" pitchFamily="18" charset="0"/>
                <a:cs typeface="Times New Roman" pitchFamily="18" charset="0"/>
              </a:rPr>
              <a:t>were </a:t>
            </a:r>
            <a:r>
              <a:rPr lang="en-US" dirty="0">
                <a:latin typeface="Times New Roman" pitchFamily="18" charset="0"/>
                <a:cs typeface="Times New Roman" pitchFamily="18" charset="0"/>
              </a:rPr>
              <a:t>central to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self-directed PD in defining how it evolved. </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0" y="1600200"/>
            <a:ext cx="9144000" cy="4525963"/>
          </a:xfrm>
        </p:spPr>
        <p:txBody>
          <a:bodyPr/>
          <a:lstStyle/>
          <a:p>
            <a:r>
              <a:rPr lang="en-US" dirty="0"/>
              <a:t>T</a:t>
            </a:r>
            <a:r>
              <a:rPr lang="en-US" dirty="0" smtClean="0"/>
              <a:t>his type of questioning supported engagement in  CBK through Dewey-oriented or scientific-oriented inquiry, where they created and tested “hypotheses” to understand how to resolve the problematic situation  </a:t>
            </a:r>
            <a:endParaRPr lang="en-CA" dirty="0" smtClean="0"/>
          </a:p>
          <a:p>
            <a:endParaRPr lang="en-CA" dirty="0" smtClean="0"/>
          </a:p>
          <a:p>
            <a:pPr>
              <a:buNone/>
            </a:pPr>
            <a:endParaRPr lang="en-C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Autofit/>
          </a:bodyPr>
          <a:lstStyle/>
          <a:p>
            <a:r>
              <a:rPr lang="en-US" sz="3200" dirty="0" smtClean="0"/>
              <a:t>Creating pedagogical models</a:t>
            </a:r>
            <a:endParaRPr lang="en-CA" sz="3200" dirty="0"/>
          </a:p>
        </p:txBody>
      </p:sp>
      <p:sp>
        <p:nvSpPr>
          <p:cNvPr id="3" name="Content Placeholder 2"/>
          <p:cNvSpPr>
            <a:spLocks noGrp="1"/>
          </p:cNvSpPr>
          <p:nvPr>
            <p:ph idx="1"/>
          </p:nvPr>
        </p:nvSpPr>
        <p:spPr>
          <a:xfrm>
            <a:off x="0" y="1584176"/>
            <a:ext cx="9324528" cy="5301208"/>
          </a:xfrm>
        </p:spPr>
        <p:txBody>
          <a:bodyPr>
            <a:normAutofit/>
          </a:bodyPr>
          <a:lstStyle/>
          <a:p>
            <a:pPr marL="0" indent="0">
              <a:spcBef>
                <a:spcPts val="0"/>
              </a:spcBef>
              <a:spcAft>
                <a:spcPts val="1200"/>
              </a:spcAft>
              <a:buNone/>
            </a:pPr>
            <a:r>
              <a:rPr lang="en-US" dirty="0" smtClean="0">
                <a:latin typeface="Times New Roman" pitchFamily="18" charset="0"/>
                <a:cs typeface="Times New Roman" pitchFamily="18" charset="0"/>
              </a:rPr>
              <a:t>General approaches </a:t>
            </a:r>
            <a:r>
              <a:rPr lang="en-US" dirty="0">
                <a:latin typeface="Times New Roman" pitchFamily="18" charset="0"/>
                <a:cs typeface="Times New Roman" pitchFamily="18" charset="0"/>
              </a:rPr>
              <a:t>to guide their </a:t>
            </a:r>
            <a:r>
              <a:rPr lang="en-US" dirty="0" smtClean="0">
                <a:latin typeface="Times New Roman" pitchFamily="18" charset="0"/>
                <a:cs typeface="Times New Roman" pitchFamily="18" charset="0"/>
              </a:rPr>
              <a:t>teaching</a:t>
            </a:r>
          </a:p>
          <a:p>
            <a:pPr marL="571500" indent="-571500">
              <a:spcBef>
                <a:spcPts val="0"/>
              </a:spcBef>
              <a:spcAft>
                <a:spcPts val="1200"/>
              </a:spcAft>
              <a:buAutoNum type="romanLcParenBoth"/>
            </a:pPr>
            <a:r>
              <a:rPr lang="en-US" dirty="0" smtClean="0">
                <a:latin typeface="Times New Roman" pitchFamily="18" charset="0"/>
                <a:cs typeface="Times New Roman" pitchFamily="18" charset="0"/>
              </a:rPr>
              <a:t>An inquiry-based teaching model</a:t>
            </a:r>
            <a:endParaRPr lang="en-US" dirty="0" smtClean="0">
              <a:latin typeface="Times New Roman" pitchFamily="18" charset="0"/>
              <a:ea typeface="Calibri"/>
              <a:cs typeface="Times New Roman" pitchFamily="18" charset="0"/>
            </a:endParaRPr>
          </a:p>
          <a:p>
            <a:pPr marL="0" indent="0">
              <a:spcBef>
                <a:spcPts val="0"/>
              </a:spcBef>
              <a:spcAft>
                <a:spcPts val="1200"/>
              </a:spcAft>
              <a:buNone/>
            </a:pPr>
            <a:r>
              <a:rPr lang="en-US" dirty="0" smtClean="0">
                <a:latin typeface="Times New Roman" pitchFamily="18" charset="0"/>
                <a:cs typeface="Times New Roman" pitchFamily="18" charset="0"/>
              </a:rPr>
              <a:t>(ii) Problem-solving inquiry model</a:t>
            </a:r>
          </a:p>
          <a:p>
            <a:pPr marL="0" indent="0">
              <a:spcBef>
                <a:spcPts val="0"/>
              </a:spcBef>
              <a:spcAft>
                <a:spcPts val="1200"/>
              </a:spcAft>
              <a:buNone/>
            </a:pPr>
            <a:endParaRPr lang="en-CA" dirty="0" smtClean="0">
              <a:latin typeface="Times New Roman" pitchFamily="18" charset="0"/>
              <a:ea typeface="Calibri"/>
              <a:cs typeface="Times New Roman" pitchFamily="18" charset="0"/>
            </a:endParaRPr>
          </a:p>
          <a:p>
            <a:pPr marL="0" indent="0">
              <a:spcBef>
                <a:spcPts val="0"/>
              </a:spcBef>
              <a:spcAft>
                <a:spcPts val="1200"/>
              </a:spcAft>
              <a:buNone/>
            </a:pPr>
            <a:r>
              <a:rPr lang="en-US" dirty="0" smtClean="0">
                <a:latin typeface="Times New Roman" pitchFamily="18" charset="0"/>
                <a:cs typeface="Times New Roman" pitchFamily="18" charset="0"/>
              </a:rPr>
              <a:t>They engaged in CBK by being puzzled </a:t>
            </a:r>
            <a:r>
              <a:rPr lang="en-US" dirty="0">
                <a:latin typeface="Times New Roman" pitchFamily="18" charset="0"/>
                <a:cs typeface="Times New Roman" pitchFamily="18" charset="0"/>
              </a:rPr>
              <a:t>with, </a:t>
            </a:r>
            <a:r>
              <a:rPr lang="en-US" dirty="0" smtClean="0">
                <a:latin typeface="Times New Roman" pitchFamily="18" charset="0"/>
                <a:cs typeface="Times New Roman" pitchFamily="18" charset="0"/>
              </a:rPr>
              <a:t>posing </a:t>
            </a:r>
            <a:r>
              <a:rPr lang="en-US" dirty="0">
                <a:latin typeface="Times New Roman" pitchFamily="18" charset="0"/>
                <a:cs typeface="Times New Roman" pitchFamily="18" charset="0"/>
              </a:rPr>
              <a:t>questions of, and </a:t>
            </a:r>
            <a:r>
              <a:rPr lang="en-US" dirty="0" smtClean="0">
                <a:latin typeface="Times New Roman" pitchFamily="18" charset="0"/>
                <a:cs typeface="Times New Roman" pitchFamily="18" charset="0"/>
              </a:rPr>
              <a:t>inquiring </a:t>
            </a:r>
            <a:r>
              <a:rPr lang="en-US" dirty="0">
                <a:latin typeface="Times New Roman" pitchFamily="18" charset="0"/>
                <a:cs typeface="Times New Roman" pitchFamily="18" charset="0"/>
              </a:rPr>
              <a:t>into the structure of the models they were interested in. </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t>
            </a:r>
            <a:r>
              <a:rPr lang="en-US" sz="3200" dirty="0" err="1" smtClean="0">
                <a:latin typeface="Times New Roman" pitchFamily="18" charset="0"/>
                <a:cs typeface="Times New Roman" pitchFamily="18" charset="0"/>
              </a:rPr>
              <a:t>i</a:t>
            </a:r>
            <a:r>
              <a:rPr lang="en-US" sz="3200" dirty="0" smtClean="0">
                <a:latin typeface="Times New Roman" pitchFamily="18" charset="0"/>
                <a:cs typeface="Times New Roman" pitchFamily="18" charset="0"/>
              </a:rPr>
              <a:t>) Inquiry-based teaching model</a:t>
            </a:r>
            <a:endParaRPr lang="en-CA" sz="3200" dirty="0"/>
          </a:p>
        </p:txBody>
      </p:sp>
      <p:sp>
        <p:nvSpPr>
          <p:cNvPr id="3" name="Content Placeholder 2"/>
          <p:cNvSpPr>
            <a:spLocks noGrp="1"/>
          </p:cNvSpPr>
          <p:nvPr>
            <p:ph idx="1"/>
          </p:nvPr>
        </p:nvSpPr>
        <p:spPr>
          <a:xfrm>
            <a:off x="0" y="1600200"/>
            <a:ext cx="9144000" cy="4525963"/>
          </a:xfrm>
        </p:spPr>
        <p:txBody>
          <a:bodyPr/>
          <a:lstStyle/>
          <a:p>
            <a:pPr>
              <a:buNone/>
            </a:pPr>
            <a:r>
              <a:rPr lang="en-US" dirty="0" smtClean="0">
                <a:latin typeface="Times New Roman" pitchFamily="18" charset="0"/>
                <a:cs typeface="Times New Roman" pitchFamily="18" charset="0"/>
              </a:rPr>
              <a:t>They engaged in CBK to understand how to integrate the model in their thinking and teaching.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CBK helped them to frame the model in relation to the students (i.e., learners/learning) and not themselves (i.e., teacher/teaching ).</a:t>
            </a:r>
            <a:endParaRPr lang="en-CA" dirty="0" smtClean="0">
              <a:latin typeface="Times New Roman" pitchFamily="18" charset="0"/>
              <a:cs typeface="Times New Roman" pitchFamily="18" charset="0"/>
            </a:endParaRPr>
          </a:p>
          <a:p>
            <a:endParaRPr lang="en-C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78098"/>
          </a:xfrm>
        </p:spPr>
        <p:txBody>
          <a:bodyPr>
            <a:normAutofit/>
          </a:bodyPr>
          <a:lstStyle/>
          <a:p>
            <a:r>
              <a:rPr lang="en-US" sz="3200" dirty="0" smtClean="0"/>
              <a:t>(ii) Problem-solving inquiry model</a:t>
            </a:r>
            <a:endParaRPr lang="en-CA" sz="3200" dirty="0"/>
          </a:p>
        </p:txBody>
      </p:sp>
      <p:sp>
        <p:nvSpPr>
          <p:cNvPr id="3" name="Content Placeholder 2"/>
          <p:cNvSpPr>
            <a:spLocks noGrp="1"/>
          </p:cNvSpPr>
          <p:nvPr>
            <p:ph idx="1"/>
          </p:nvPr>
        </p:nvSpPr>
        <p:spPr>
          <a:xfrm>
            <a:off x="0" y="908720"/>
            <a:ext cx="9144000" cy="5949280"/>
          </a:xfrm>
        </p:spPr>
        <p:txBody>
          <a:bodyPr/>
          <a:lstStyle/>
          <a:p>
            <a:pPr>
              <a:buNone/>
            </a:pPr>
            <a:r>
              <a:rPr lang="en-US" dirty="0" smtClean="0"/>
              <a:t> To </a:t>
            </a:r>
            <a:r>
              <a:rPr lang="en-US" dirty="0"/>
              <a:t>guide their teaching of problem solving. </a:t>
            </a:r>
            <a:endParaRPr lang="en-US" dirty="0" smtClean="0"/>
          </a:p>
          <a:p>
            <a:pPr>
              <a:buNone/>
            </a:pPr>
            <a:endParaRPr lang="en-US" dirty="0" smtClean="0"/>
          </a:p>
          <a:p>
            <a:pPr>
              <a:buNone/>
            </a:pPr>
            <a:r>
              <a:rPr lang="en-US" dirty="0" smtClean="0"/>
              <a:t>They </a:t>
            </a:r>
            <a:r>
              <a:rPr lang="en-US" dirty="0"/>
              <a:t>engaged in </a:t>
            </a:r>
            <a:r>
              <a:rPr lang="en-US" dirty="0" smtClean="0"/>
              <a:t>CBK </a:t>
            </a:r>
            <a:r>
              <a:rPr lang="en-US" dirty="0"/>
              <a:t>to </a:t>
            </a:r>
            <a:r>
              <a:rPr lang="en-US" dirty="0" smtClean="0"/>
              <a:t>understand </a:t>
            </a:r>
            <a:r>
              <a:rPr lang="en-US" dirty="0"/>
              <a:t>what they should do before, during, and after a student is engaged in solving a mathematics problem for which the solution method is not known in advance.</a:t>
            </a:r>
            <a:endParaRPr lang="en-C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CA" sz="3200" dirty="0" smtClean="0"/>
              <a:t>Impact of CBK on teaching</a:t>
            </a:r>
            <a:endParaRPr lang="en-CA" sz="3200" dirty="0"/>
          </a:p>
        </p:txBody>
      </p:sp>
      <p:sp>
        <p:nvSpPr>
          <p:cNvPr id="3" name="Content Placeholder 2"/>
          <p:cNvSpPr>
            <a:spLocks noGrp="1"/>
          </p:cNvSpPr>
          <p:nvPr>
            <p:ph idx="1"/>
          </p:nvPr>
        </p:nvSpPr>
        <p:spPr>
          <a:xfrm>
            <a:off x="0" y="1268760"/>
            <a:ext cx="9144000" cy="5589240"/>
          </a:xfrm>
        </p:spPr>
        <p:txBody>
          <a:bodyPr>
            <a:normAutofit fontScale="92500"/>
          </a:bodyPr>
          <a:lstStyle/>
          <a:p>
            <a:r>
              <a:rPr lang="en-US" dirty="0" smtClean="0"/>
              <a:t>They developed understanding of CBK through the PD that impacted their teaching in meaningful ways. </a:t>
            </a:r>
            <a:endParaRPr lang="en-CA" dirty="0" smtClean="0"/>
          </a:p>
          <a:p>
            <a:endParaRPr lang="en-US" dirty="0" smtClean="0"/>
          </a:p>
          <a:p>
            <a:r>
              <a:rPr lang="en-US" dirty="0" smtClean="0"/>
              <a:t>In general, there were significant shifts in their teaching that embodied their knowledge and use of CBK. </a:t>
            </a:r>
          </a:p>
          <a:p>
            <a:endParaRPr lang="en-US" dirty="0" smtClean="0"/>
          </a:p>
          <a:p>
            <a:r>
              <a:rPr lang="en-US" dirty="0" smtClean="0"/>
              <a:t>Their questioning included curiosity-based questions and they encouraged curiosity-based by their students.</a:t>
            </a:r>
          </a:p>
          <a:p>
            <a:endParaRPr lang="en-US" dirty="0" smtClean="0"/>
          </a:p>
          <a:p>
            <a:r>
              <a:rPr lang="en-US" dirty="0" smtClean="0"/>
              <a:t>They engaged in CBK and engaged their students CBK.</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n-CA" sz="3200" dirty="0" smtClean="0"/>
              <a:t>Conclusions </a:t>
            </a:r>
            <a:endParaRPr lang="en-CA" sz="3200" dirty="0"/>
          </a:p>
        </p:txBody>
      </p:sp>
      <p:sp>
        <p:nvSpPr>
          <p:cNvPr id="3" name="Content Placeholder 2"/>
          <p:cNvSpPr>
            <a:spLocks noGrp="1"/>
          </p:cNvSpPr>
          <p:nvPr>
            <p:ph idx="1"/>
          </p:nvPr>
        </p:nvSpPr>
        <p:spPr>
          <a:xfrm>
            <a:off x="0" y="908720"/>
            <a:ext cx="9144000" cy="5949280"/>
          </a:xfrm>
        </p:spPr>
        <p:txBody>
          <a:bodyPr>
            <a:normAutofit/>
          </a:bodyPr>
          <a:lstStyle/>
          <a:p>
            <a:r>
              <a:rPr lang="en-US" dirty="0" smtClean="0"/>
              <a:t>Mathematics teachers </a:t>
            </a:r>
            <a:r>
              <a:rPr lang="en-US" dirty="0"/>
              <a:t>need to learn to think in different ways that support mathematical thinking and meaningful mathematics </a:t>
            </a:r>
            <a:r>
              <a:rPr lang="en-US" dirty="0" smtClean="0"/>
              <a:t>pedagogy in their own learning and their teaching.</a:t>
            </a:r>
          </a:p>
          <a:p>
            <a:endParaRPr lang="en-US" dirty="0" smtClean="0"/>
          </a:p>
          <a:p>
            <a:r>
              <a:rPr lang="en-US" dirty="0" smtClean="0"/>
              <a:t>This </a:t>
            </a:r>
            <a:r>
              <a:rPr lang="en-US" dirty="0"/>
              <a:t>study </a:t>
            </a:r>
            <a:r>
              <a:rPr lang="en-US" dirty="0" smtClean="0"/>
              <a:t>offers CBK as one of those ways of thinking.</a:t>
            </a:r>
          </a:p>
          <a:p>
            <a:endParaRPr lang="en-US" dirty="0" smtClean="0"/>
          </a:p>
          <a:p>
            <a:r>
              <a:rPr lang="en-US" dirty="0" smtClean="0"/>
              <a:t>It suggests </a:t>
            </a:r>
            <a:r>
              <a:rPr lang="en-US" dirty="0"/>
              <a:t>that </a:t>
            </a:r>
            <a:r>
              <a:rPr lang="en-US" dirty="0" smtClean="0"/>
              <a:t>there </a:t>
            </a:r>
            <a:r>
              <a:rPr lang="en-US" dirty="0"/>
              <a:t>is an important relationship between </a:t>
            </a:r>
            <a:r>
              <a:rPr lang="en-US" dirty="0" smtClean="0"/>
              <a:t>CBK </a:t>
            </a:r>
            <a:r>
              <a:rPr lang="en-US" dirty="0"/>
              <a:t>and teacher learning and </a:t>
            </a:r>
            <a:r>
              <a:rPr lang="en-US" dirty="0" smtClean="0"/>
              <a:t>CBK </a:t>
            </a:r>
            <a:r>
              <a:rPr lang="en-US" dirty="0"/>
              <a:t>and teaching. </a:t>
            </a:r>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20080"/>
          </a:xfrm>
        </p:spPr>
        <p:txBody>
          <a:bodyPr>
            <a:normAutofit/>
          </a:bodyPr>
          <a:lstStyle/>
          <a:p>
            <a:r>
              <a:rPr lang="en-CA" sz="3200" dirty="0" smtClean="0"/>
              <a:t>Background </a:t>
            </a:r>
            <a:endParaRPr lang="en-CA" sz="3200" dirty="0"/>
          </a:p>
        </p:txBody>
      </p:sp>
      <p:sp>
        <p:nvSpPr>
          <p:cNvPr id="3" name="Content Placeholder 2"/>
          <p:cNvSpPr>
            <a:spLocks noGrp="1"/>
          </p:cNvSpPr>
          <p:nvPr>
            <p:ph idx="1"/>
          </p:nvPr>
        </p:nvSpPr>
        <p:spPr>
          <a:xfrm>
            <a:off x="0" y="1340768"/>
            <a:ext cx="9144000" cy="5517232"/>
          </a:xfrm>
        </p:spPr>
        <p:txBody>
          <a:bodyPr>
            <a:normAutofit/>
          </a:bodyPr>
          <a:lstStyle/>
          <a:p>
            <a:pPr>
              <a:buNone/>
            </a:pPr>
            <a:r>
              <a:rPr lang="en-CA" dirty="0" smtClean="0">
                <a:latin typeface="Times New Roman" pitchFamily="18" charset="0"/>
                <a:cs typeface="Times New Roman" pitchFamily="18" charset="0"/>
              </a:rPr>
              <a:t>The Elementary Mathematics Teacher Study Group</a:t>
            </a:r>
          </a:p>
          <a:p>
            <a:pPr>
              <a:buNone/>
            </a:pPr>
            <a:endParaRPr lang="en-CA" dirty="0" smtClean="0">
              <a:latin typeface="Times New Roman" pitchFamily="18" charset="0"/>
              <a:cs typeface="Times New Roman" pitchFamily="18" charset="0"/>
            </a:endParaRPr>
          </a:p>
          <a:p>
            <a:pPr>
              <a:buNone/>
            </a:pPr>
            <a:r>
              <a:rPr lang="en-CA" dirty="0" smtClean="0">
                <a:latin typeface="Times New Roman" pitchFamily="18" charset="0"/>
                <a:cs typeface="Times New Roman" pitchFamily="18" charset="0"/>
              </a:rPr>
              <a:t>Professional Development Growth Plan</a:t>
            </a:r>
          </a:p>
          <a:p>
            <a:pPr>
              <a:buNone/>
            </a:pPr>
            <a:endParaRPr lang="en-CA" dirty="0" smtClean="0">
              <a:latin typeface="Times New Roman" pitchFamily="18" charset="0"/>
              <a:cs typeface="Times New Roman" pitchFamily="18" charset="0"/>
            </a:endParaRPr>
          </a:p>
          <a:p>
            <a:pPr>
              <a:buNone/>
            </a:pPr>
            <a:r>
              <a:rPr lang="en-CA" dirty="0" smtClean="0">
                <a:latin typeface="Times New Roman" pitchFamily="18" charset="0"/>
                <a:cs typeface="Times New Roman" pitchFamily="18" charset="0"/>
              </a:rPr>
              <a:t>Initial Study Group Activities</a:t>
            </a:r>
          </a:p>
          <a:p>
            <a:pPr>
              <a:buNone/>
            </a:pPr>
            <a:endParaRPr lang="en-CA" dirty="0" smtClean="0">
              <a:latin typeface="Times New Roman" pitchFamily="18" charset="0"/>
              <a:cs typeface="Times New Roman" pitchFamily="18" charset="0"/>
            </a:endParaRPr>
          </a:p>
          <a:p>
            <a:pPr>
              <a:buNone/>
            </a:pPr>
            <a:r>
              <a:rPr lang="en-CA" dirty="0" smtClean="0">
                <a:latin typeface="Times New Roman" pitchFamily="18" charset="0"/>
                <a:cs typeface="Times New Roman" pitchFamily="18" charset="0"/>
              </a:rPr>
              <a:t>New direction of Study Group</a:t>
            </a:r>
          </a:p>
          <a:p>
            <a:pPr>
              <a:buNone/>
            </a:pPr>
            <a:endParaRPr lang="en-CA"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15416"/>
            <a:ext cx="8229600" cy="504056"/>
          </a:xfrm>
        </p:spPr>
        <p:txBody>
          <a:bodyPr>
            <a:normAutofit fontScale="90000"/>
          </a:bodyPr>
          <a:lstStyle/>
          <a:p>
            <a:endParaRPr lang="en-CA" dirty="0"/>
          </a:p>
        </p:txBody>
      </p:sp>
      <p:sp>
        <p:nvSpPr>
          <p:cNvPr id="3" name="Content Placeholder 2"/>
          <p:cNvSpPr>
            <a:spLocks noGrp="1"/>
          </p:cNvSpPr>
          <p:nvPr>
            <p:ph idx="1"/>
          </p:nvPr>
        </p:nvSpPr>
        <p:spPr>
          <a:xfrm>
            <a:off x="0" y="476672"/>
            <a:ext cx="9144000" cy="5832648"/>
          </a:xfrm>
        </p:spPr>
        <p:txBody>
          <a:bodyPr>
            <a:normAutofit/>
          </a:bodyPr>
          <a:lstStyle/>
          <a:p>
            <a:r>
              <a:rPr lang="en-US" dirty="0"/>
              <a:t>A </a:t>
            </a:r>
            <a:r>
              <a:rPr lang="en-US" i="1" dirty="0"/>
              <a:t>self-directed professional development approach</a:t>
            </a:r>
            <a:r>
              <a:rPr lang="en-US" dirty="0"/>
              <a:t> [PD] aimed at transforming their teaching to an inquiry-oriented perspective.</a:t>
            </a:r>
            <a:endParaRPr lang="en-CA" dirty="0">
              <a:latin typeface="Times New Roman" pitchFamily="18" charset="0"/>
              <a:cs typeface="Times New Roman" pitchFamily="18" charset="0"/>
            </a:endParaRPr>
          </a:p>
          <a:p>
            <a:pPr marL="0" indent="0">
              <a:buNone/>
            </a:pPr>
            <a:endParaRPr lang="en-CA" dirty="0" smtClean="0"/>
          </a:p>
          <a:p>
            <a:r>
              <a:rPr lang="en-CA" dirty="0" smtClean="0"/>
              <a:t>The PD was completely open-ended in that the teachers controlled and made the decisions for each component of the inquiry process as needed.</a:t>
            </a:r>
          </a:p>
          <a:p>
            <a:endParaRPr lang="en-CA" dirty="0" smtClean="0"/>
          </a:p>
          <a:p>
            <a:r>
              <a:rPr lang="en-CA" dirty="0" smtClean="0"/>
              <a:t>They decided on what to do and how to do it.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dirty="0" smtClean="0"/>
              <a:t>Earlier phase of project</a:t>
            </a:r>
            <a:endParaRPr lang="en-CA" sz="3200" dirty="0"/>
          </a:p>
        </p:txBody>
      </p:sp>
      <p:sp>
        <p:nvSpPr>
          <p:cNvPr id="3" name="Content Placeholder 2"/>
          <p:cNvSpPr>
            <a:spLocks noGrp="1"/>
          </p:cNvSpPr>
          <p:nvPr>
            <p:ph idx="1"/>
          </p:nvPr>
        </p:nvSpPr>
        <p:spPr/>
        <p:txBody>
          <a:bodyPr/>
          <a:lstStyle/>
          <a:p>
            <a:endParaRPr lang="en-CA" dirty="0" smtClean="0"/>
          </a:p>
          <a:p>
            <a:r>
              <a:rPr lang="en-CA" dirty="0" smtClean="0"/>
              <a:t>Analyzed the PD regarding the nature of the inquiry process that evolved as a basis of the teachers’ learning and development of an inquiry stance in their thinking and teaching</a:t>
            </a:r>
          </a:p>
          <a:p>
            <a:endParaRPr lang="en-CA" dirty="0"/>
          </a:p>
          <a:p>
            <a:r>
              <a:rPr lang="en-CA" dirty="0" smtClean="0"/>
              <a:t>Key constructs </a:t>
            </a:r>
            <a:endParaRPr lang="en-CA" dirty="0"/>
          </a:p>
        </p:txBody>
      </p:sp>
    </p:spTree>
    <p:extLst>
      <p:ext uri="{BB962C8B-B14F-4D97-AF65-F5344CB8AC3E}">
        <p14:creationId xmlns:p14="http://schemas.microsoft.com/office/powerpoint/2010/main" val="185460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624"/>
            <a:ext cx="9144000" cy="648072"/>
          </a:xfrm>
        </p:spPr>
        <p:txBody>
          <a:bodyPr>
            <a:normAutofit fontScale="90000"/>
          </a:bodyPr>
          <a:lstStyle/>
          <a:p>
            <a:r>
              <a:rPr lang="en-CA" sz="3200" dirty="0" smtClean="0"/>
              <a:t>Inquiry as Stance in learning (</a:t>
            </a:r>
            <a:r>
              <a:rPr lang="en-GB" sz="3200" dirty="0"/>
              <a:t>Cochran-Smith </a:t>
            </a:r>
            <a:r>
              <a:rPr lang="en-GB" sz="3200" dirty="0" smtClean="0"/>
              <a:t>&amp; Lytle, 1999</a:t>
            </a:r>
            <a:r>
              <a:rPr lang="en-GB" sz="3200" dirty="0"/>
              <a:t>) </a:t>
            </a:r>
            <a:endParaRPr lang="en-CA" sz="3200" dirty="0"/>
          </a:p>
        </p:txBody>
      </p:sp>
      <p:sp>
        <p:nvSpPr>
          <p:cNvPr id="3" name="Content Placeholder 2"/>
          <p:cNvSpPr>
            <a:spLocks noGrp="1"/>
          </p:cNvSpPr>
          <p:nvPr>
            <p:ph idx="1"/>
          </p:nvPr>
        </p:nvSpPr>
        <p:spPr>
          <a:xfrm>
            <a:off x="0" y="836712"/>
            <a:ext cx="9180512" cy="6021288"/>
          </a:xfrm>
        </p:spPr>
        <p:txBody>
          <a:bodyPr>
            <a:normAutofit fontScale="92500" lnSpcReduction="20000"/>
          </a:bodyPr>
          <a:lstStyle/>
          <a:p>
            <a:r>
              <a:rPr lang="en-GB" dirty="0" smtClean="0"/>
              <a:t>“</a:t>
            </a:r>
            <a:r>
              <a:rPr lang="en-GB" dirty="0"/>
              <a:t>Inquiry as stance is distinct from the more common notion of inquiry as time-bounded project or discrete activity within a teacher education course or professional development workshop” (p. 289). </a:t>
            </a:r>
            <a:endParaRPr lang="en-GB" dirty="0" smtClean="0"/>
          </a:p>
          <a:p>
            <a:endParaRPr lang="en-GB" dirty="0" smtClean="0"/>
          </a:p>
          <a:p>
            <a:r>
              <a:rPr lang="en-GB" dirty="0" smtClean="0"/>
              <a:t>It </a:t>
            </a:r>
            <a:r>
              <a:rPr lang="en-GB" dirty="0"/>
              <a:t>is about teachers</a:t>
            </a:r>
            <a:endParaRPr lang="en-CA" dirty="0"/>
          </a:p>
          <a:p>
            <a:pPr marL="0" indent="0">
              <a:buNone/>
            </a:pPr>
            <a:r>
              <a:rPr lang="en-GB" dirty="0" smtClean="0"/>
              <a:t>“working </a:t>
            </a:r>
            <a:r>
              <a:rPr lang="en-GB" dirty="0"/>
              <a:t>together in communities … [to] pose problems, identify discrepancies between theories and practices, challenge common routines, draw on the work of others for generative frameworks, and attempt to make visible much of that which is taken for granted about teaching and learning. From an inquiry stance, teachers search for significant questions as much as they engage in problem solving. They count on other 	teachers for alternative viewpoints on their </a:t>
            </a:r>
            <a:r>
              <a:rPr lang="en-GB" dirty="0" smtClean="0"/>
              <a:t>work.” </a:t>
            </a:r>
            <a:r>
              <a:rPr lang="en-GB" dirty="0"/>
              <a:t>(pp. 292-293</a:t>
            </a:r>
            <a:r>
              <a:rPr lang="en-GB" dirty="0" smtClean="0"/>
              <a:t>)</a:t>
            </a:r>
            <a:endParaRPr lang="en-CA" dirty="0"/>
          </a:p>
          <a:p>
            <a:endParaRPr lang="en-CA" dirty="0"/>
          </a:p>
        </p:txBody>
      </p:sp>
    </p:spTree>
    <p:extLst>
      <p:ext uri="{BB962C8B-B14F-4D97-AF65-F5344CB8AC3E}">
        <p14:creationId xmlns:p14="http://schemas.microsoft.com/office/powerpoint/2010/main" val="1834226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Inquiry stance</a:t>
            </a:r>
            <a:endParaRPr lang="en-CA" sz="3200" dirty="0"/>
          </a:p>
        </p:txBody>
      </p:sp>
      <p:sp>
        <p:nvSpPr>
          <p:cNvPr id="3" name="Content Placeholder 2"/>
          <p:cNvSpPr>
            <a:spLocks noGrp="1"/>
          </p:cNvSpPr>
          <p:nvPr>
            <p:ph idx="1"/>
          </p:nvPr>
        </p:nvSpPr>
        <p:spPr/>
        <p:txBody>
          <a:bodyPr/>
          <a:lstStyle/>
          <a:p>
            <a:pPr>
              <a:buNone/>
            </a:pPr>
            <a:r>
              <a:rPr lang="en-US" dirty="0" smtClean="0"/>
              <a:t>A disposition to question in order to understand and take “intelligent action” (Dewey, 1933)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dirty="0" smtClean="0"/>
              <a:t>Curiosity and learning</a:t>
            </a:r>
            <a:endParaRPr lang="en-CA" sz="3200" dirty="0"/>
          </a:p>
        </p:txBody>
      </p:sp>
      <p:sp>
        <p:nvSpPr>
          <p:cNvPr id="3" name="Content Placeholder 2"/>
          <p:cNvSpPr>
            <a:spLocks noGrp="1"/>
          </p:cNvSpPr>
          <p:nvPr>
            <p:ph idx="1"/>
          </p:nvPr>
        </p:nvSpPr>
        <p:spPr>
          <a:xfrm>
            <a:off x="35496" y="1340768"/>
            <a:ext cx="9108504" cy="5256584"/>
          </a:xfrm>
        </p:spPr>
        <p:txBody>
          <a:bodyPr>
            <a:normAutofit fontScale="92500"/>
          </a:bodyPr>
          <a:lstStyle/>
          <a:p>
            <a:pPr>
              <a:spcAft>
                <a:spcPts val="600"/>
              </a:spcAft>
            </a:pPr>
            <a:r>
              <a:rPr lang="en-CA" dirty="0"/>
              <a:t>Research has established that curiosity is important to learning and human development</a:t>
            </a:r>
            <a:r>
              <a:rPr lang="en-CA" dirty="0" smtClean="0"/>
              <a:t>.</a:t>
            </a:r>
          </a:p>
          <a:p>
            <a:r>
              <a:rPr lang="en-CA" dirty="0" smtClean="0"/>
              <a:t> </a:t>
            </a:r>
            <a:r>
              <a:rPr lang="en-CA" dirty="0" err="1"/>
              <a:t>Berlyne</a:t>
            </a:r>
            <a:r>
              <a:rPr lang="en-CA" dirty="0"/>
              <a:t> (1954) first demonstrated that when people are curious about something, they learn more and better. </a:t>
            </a:r>
            <a:endParaRPr lang="en-CA" dirty="0" smtClean="0"/>
          </a:p>
          <a:p>
            <a:pPr>
              <a:spcAft>
                <a:spcPts val="600"/>
              </a:spcAft>
            </a:pPr>
            <a:r>
              <a:rPr lang="en-CA" dirty="0" smtClean="0"/>
              <a:t>Recent </a:t>
            </a:r>
            <a:r>
              <a:rPr lang="en-CA" dirty="0"/>
              <a:t>studies </a:t>
            </a:r>
            <a:r>
              <a:rPr lang="en-CA" dirty="0" smtClean="0"/>
              <a:t>in psychology continue </a:t>
            </a:r>
            <a:r>
              <a:rPr lang="en-CA" dirty="0"/>
              <a:t>to show that intellectual curiosity influences </a:t>
            </a:r>
            <a:r>
              <a:rPr lang="en-CA" dirty="0" smtClean="0"/>
              <a:t>learning</a:t>
            </a:r>
          </a:p>
          <a:p>
            <a:r>
              <a:rPr lang="en-US" dirty="0" smtClean="0"/>
              <a:t>Curiosity </a:t>
            </a:r>
            <a:r>
              <a:rPr lang="en-US" dirty="0"/>
              <a:t>triggers interest and cognitive engagement, i.e., the individual or group is fully and intrinsically committed to learning more about a phenomenon </a:t>
            </a:r>
            <a:endParaRPr lang="en-CA" dirty="0"/>
          </a:p>
        </p:txBody>
      </p:sp>
    </p:spTree>
    <p:extLst>
      <p:ext uri="{BB962C8B-B14F-4D97-AF65-F5344CB8AC3E}">
        <p14:creationId xmlns:p14="http://schemas.microsoft.com/office/powerpoint/2010/main" val="24491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Autofit/>
          </a:bodyPr>
          <a:lstStyle/>
          <a:p>
            <a:r>
              <a:rPr lang="en-CA" sz="3200" dirty="0" smtClean="0"/>
              <a:t>Perspective of curiosity-based knowing</a:t>
            </a:r>
            <a:endParaRPr lang="en-CA" sz="3200" dirty="0"/>
          </a:p>
        </p:txBody>
      </p:sp>
      <p:sp>
        <p:nvSpPr>
          <p:cNvPr id="3" name="Content Placeholder 2"/>
          <p:cNvSpPr>
            <a:spLocks noGrp="1"/>
          </p:cNvSpPr>
          <p:nvPr>
            <p:ph idx="1"/>
          </p:nvPr>
        </p:nvSpPr>
        <p:spPr>
          <a:xfrm>
            <a:off x="0" y="665312"/>
            <a:ext cx="9144000" cy="6192688"/>
          </a:xfrm>
        </p:spPr>
        <p:txBody>
          <a:bodyPr>
            <a:normAutofit lnSpcReduction="10000"/>
          </a:bodyPr>
          <a:lstStyle/>
          <a:p>
            <a:r>
              <a:rPr lang="en-CA" dirty="0" smtClean="0"/>
              <a:t>Based on notions of inquiry and literature on curiosity.</a:t>
            </a:r>
          </a:p>
          <a:p>
            <a:pPr marL="0" indent="0">
              <a:buNone/>
            </a:pPr>
            <a:endParaRPr lang="en-CA" dirty="0" smtClean="0"/>
          </a:p>
          <a:p>
            <a:pPr marL="0" indent="0">
              <a:buNone/>
            </a:pPr>
            <a:r>
              <a:rPr lang="en-CA" dirty="0" smtClean="0"/>
              <a:t>e.g.,</a:t>
            </a:r>
          </a:p>
          <a:p>
            <a:r>
              <a:rPr lang="en-CA" dirty="0" smtClean="0"/>
              <a:t>Puzzlement/perplexity: Dewey’s inquiry process begins with “a state of ... doubt, hesitation, perplexity, ...”  to be resolved by “reflective thinking”</a:t>
            </a:r>
          </a:p>
          <a:p>
            <a:r>
              <a:rPr lang="en-CA" dirty="0" smtClean="0"/>
              <a:t>Wonderment: Wells’ (1999) dialogical inquiry is defined as “A willingness to wonder, to ask questions, and to seek to understand by collaborating with others in the attempt to make answers to them” (p.122).</a:t>
            </a:r>
          </a:p>
          <a:p>
            <a:endParaRPr lang="en-CA" dirty="0" smtClean="0"/>
          </a:p>
          <a:p>
            <a:endParaRPr lang="en-CA"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1515</TotalTime>
  <Words>1306</Words>
  <Application>Microsoft Office PowerPoint</Application>
  <PresentationFormat>On-screen Show (4:3)</PresentationFormat>
  <Paragraphs>128</Paragraphs>
  <Slides>26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Office Theme</vt:lpstr>
      <vt:lpstr> Curiosity-Based Knowing in Developing an Inquiry Stance in Teaching Mathematics </vt:lpstr>
      <vt:lpstr>Goal</vt:lpstr>
      <vt:lpstr>Background </vt:lpstr>
      <vt:lpstr>PowerPoint Presentation</vt:lpstr>
      <vt:lpstr>Earlier phase of project</vt:lpstr>
      <vt:lpstr>Inquiry as Stance in learning (Cochran-Smith &amp; Lytle, 1999) </vt:lpstr>
      <vt:lpstr>Inquiry stance</vt:lpstr>
      <vt:lpstr>Curiosity and learning</vt:lpstr>
      <vt:lpstr>Perspective of curiosity-based knowing</vt:lpstr>
      <vt:lpstr>PowerPoint Presentation</vt:lpstr>
      <vt:lpstr>Research questions for current stage of project</vt:lpstr>
      <vt:lpstr>PowerPoint Presentation</vt:lpstr>
      <vt:lpstr>PowerPoint Presentation</vt:lpstr>
      <vt:lpstr>PowerPoint Presentation</vt:lpstr>
      <vt:lpstr>PowerPoint Presentation</vt:lpstr>
      <vt:lpstr>Findings – Fostering CBK</vt:lpstr>
      <vt:lpstr>(1) Unpacking thinking/experience</vt:lpstr>
      <vt:lpstr> (i) To understand teaching “self” </vt:lpstr>
      <vt:lpstr>PowerPoint Presentation</vt:lpstr>
      <vt:lpstr>Unpacking thinking/experiences  (ii) To understand pedagogical problems  </vt:lpstr>
      <vt:lpstr>PowerPoint Presentation</vt:lpstr>
      <vt:lpstr>Creating pedagogical models</vt:lpstr>
      <vt:lpstr>(i) Inquiry-based teaching model</vt:lpstr>
      <vt:lpstr>(ii) Problem-solving inquiry model</vt:lpstr>
      <vt:lpstr>Impact of CBK on teaching</vt:lpstr>
      <vt:lpstr>Conclusions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mathematics teachers’ knowing as reflective awareness</dc:title>
  <dc:creator>Olive</dc:creator>
  <cp:lastModifiedBy>Olive Chapman</cp:lastModifiedBy>
  <cp:revision>137</cp:revision>
  <dcterms:created xsi:type="dcterms:W3CDTF">2015-06-29T05:23:35Z</dcterms:created>
  <dcterms:modified xsi:type="dcterms:W3CDTF">2016-02-18T06:49:44Z</dcterms:modified>
</cp:coreProperties>
</file>